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859" r:id="rId2"/>
    <p:sldId id="1009" r:id="rId3"/>
    <p:sldId id="1017" r:id="rId4"/>
    <p:sldId id="1027" r:id="rId5"/>
    <p:sldId id="1015" r:id="rId6"/>
    <p:sldId id="1030" r:id="rId7"/>
    <p:sldId id="1033" r:id="rId8"/>
    <p:sldId id="1040" r:id="rId9"/>
    <p:sldId id="1016" r:id="rId10"/>
    <p:sldId id="1034" r:id="rId11"/>
    <p:sldId id="1038" r:id="rId12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139984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实验班提优训练六年级上册英语外研版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39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2025/6/10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290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Review Module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Unit 1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9E223490-BAE8-B20B-0881-565F37C250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772816"/>
            <a:ext cx="11485848" cy="1949508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father sings moon songs at the Mid-Autumn Festival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the Lantern Festival, we can see dragon dances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8CA62E1-1280-4B97-E744-6B14E202DE53}"/>
              </a:ext>
            </a:extLst>
          </p:cNvPr>
          <p:cNvSpPr txBox="1">
            <a:spLocks/>
          </p:cNvSpPr>
          <p:nvPr/>
        </p:nvSpPr>
        <p:spPr bwMode="auto">
          <a:xfrm>
            <a:off x="586022" y="2405648"/>
            <a:ext cx="1076576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 sings moon songs.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可知，爸爸会唱月亮的歌曲，故填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5511EF43-E5D9-DEE9-BAFC-8E2E440FB130}"/>
              </a:ext>
            </a:extLst>
          </p:cNvPr>
          <p:cNvSpPr txBox="1"/>
          <p:nvPr/>
        </p:nvSpPr>
        <p:spPr>
          <a:xfrm>
            <a:off x="982638" y="1900012"/>
            <a:ext cx="609306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endParaRPr lang="zh-CN" altLang="en-US"/>
          </a:p>
        </p:txBody>
      </p:sp>
      <p:sp>
        <p:nvSpPr>
          <p:cNvPr id="7" name="内容占位符 6">
            <a:extLst>
              <a:ext uri="{FF2B5EF4-FFF2-40B4-BE49-F238E27FC236}">
                <a16:creationId xmlns:a16="http://schemas.microsoft.com/office/drawing/2014/main" id="{28AE0C08-DA3C-3980-6EF3-89657A20B73A}"/>
              </a:ext>
            </a:extLst>
          </p:cNvPr>
          <p:cNvSpPr txBox="1">
            <a:spLocks/>
          </p:cNvSpPr>
          <p:nvPr/>
        </p:nvSpPr>
        <p:spPr bwMode="auto">
          <a:xfrm>
            <a:off x="586022" y="3691328"/>
            <a:ext cx="11260680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“There are lots of lanterns and dragon dance.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可知，有很多灯笼和舞龙，故填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57D30D9B-1B47-3BC1-03CE-97D5ED6A3DDF}"/>
              </a:ext>
            </a:extLst>
          </p:cNvPr>
          <p:cNvSpPr txBox="1"/>
          <p:nvPr/>
        </p:nvSpPr>
        <p:spPr>
          <a:xfrm>
            <a:off x="982638" y="3171948"/>
            <a:ext cx="609306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9834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5A0275D8-BBC3-931C-6C4E-03F8E5C8D5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139984"/>
            <a:ext cx="11485848" cy="3242170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the Spring Festival, we eat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zongzi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mother likes the Mid-Autumn Festival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Spring Festival is our favourite festival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7">
            <a:extLst>
              <a:ext uri="{FF2B5EF4-FFF2-40B4-BE49-F238E27FC236}">
                <a16:creationId xmlns:a16="http://schemas.microsoft.com/office/drawing/2014/main" id="{A3A87A21-95DF-F04A-21E9-E5191B892469}"/>
              </a:ext>
            </a:extLst>
          </p:cNvPr>
          <p:cNvSpPr txBox="1">
            <a:spLocks/>
          </p:cNvSpPr>
          <p:nvPr/>
        </p:nvSpPr>
        <p:spPr bwMode="auto">
          <a:xfrm>
            <a:off x="586022" y="1781626"/>
            <a:ext cx="9469624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根据文中第三段可知，春节吃饺子，故填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9E6D729E-B65D-7B8A-9025-43125BC4A351}"/>
              </a:ext>
            </a:extLst>
          </p:cNvPr>
          <p:cNvSpPr txBox="1"/>
          <p:nvPr/>
        </p:nvSpPr>
        <p:spPr>
          <a:xfrm>
            <a:off x="1010686" y="1251728"/>
            <a:ext cx="609306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endParaRPr lang="zh-CN" altLang="en-US"/>
          </a:p>
        </p:txBody>
      </p:sp>
      <p:sp>
        <p:nvSpPr>
          <p:cNvPr id="9" name="内容占位符 8">
            <a:extLst>
              <a:ext uri="{FF2B5EF4-FFF2-40B4-BE49-F238E27FC236}">
                <a16:creationId xmlns:a16="http://schemas.microsoft.com/office/drawing/2014/main" id="{60DE761F-5E5D-604E-78F0-7FEF0081033B}"/>
              </a:ext>
            </a:extLst>
          </p:cNvPr>
          <p:cNvSpPr txBox="1">
            <a:spLocks/>
          </p:cNvSpPr>
          <p:nvPr/>
        </p:nvSpPr>
        <p:spPr bwMode="auto">
          <a:xfrm>
            <a:off x="586022" y="3068960"/>
            <a:ext cx="1004568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根据文中第二段可知，妈妈喜欢中秋节，故填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37F4AB29-2661-9FDC-2D57-3F1F3BA0D1AE}"/>
              </a:ext>
            </a:extLst>
          </p:cNvPr>
          <p:cNvSpPr txBox="1"/>
          <p:nvPr/>
        </p:nvSpPr>
        <p:spPr>
          <a:xfrm>
            <a:off x="975518" y="2539310"/>
            <a:ext cx="609306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endParaRPr lang="zh-CN" altLang="en-US"/>
          </a:p>
        </p:txBody>
      </p:sp>
      <p:sp>
        <p:nvSpPr>
          <p:cNvPr id="12" name="内容占位符 11">
            <a:extLst>
              <a:ext uri="{FF2B5EF4-FFF2-40B4-BE49-F238E27FC236}">
                <a16:creationId xmlns:a16="http://schemas.microsoft.com/office/drawing/2014/main" id="{D9E93A17-935F-3732-2936-310A1F6118E4}"/>
              </a:ext>
            </a:extLst>
          </p:cNvPr>
          <p:cNvSpPr txBox="1">
            <a:spLocks/>
          </p:cNvSpPr>
          <p:nvPr/>
        </p:nvSpPr>
        <p:spPr bwMode="auto">
          <a:xfrm>
            <a:off x="586022" y="4345848"/>
            <a:ext cx="11243537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“Our favourite Festival is the Spring Festival.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可知，我们最喜欢春节，故填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0BCAD96D-0E85-C95F-198B-64CDCFF49587}"/>
              </a:ext>
            </a:extLst>
          </p:cNvPr>
          <p:cNvSpPr txBox="1"/>
          <p:nvPr/>
        </p:nvSpPr>
        <p:spPr>
          <a:xfrm>
            <a:off x="975518" y="3833074"/>
            <a:ext cx="609306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8894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4" grpId="0"/>
      <p:bldP spid="9" grpId="0"/>
      <p:bldP spid="6" grpId="0"/>
      <p:bldP spid="12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37068"/>
            <a:ext cx="11485848" cy="656846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给下列图片排序。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5课内基础提优-通.eps" descr="id:2147491752;FounderCES">
            <a:extLst>
              <a:ext uri="{FF2B5EF4-FFF2-40B4-BE49-F238E27FC236}">
                <a16:creationId xmlns:a16="http://schemas.microsoft.com/office/drawing/2014/main" id="{7334A859-1B04-BBC5-60F3-8CC9481D02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764704"/>
            <a:ext cx="10558888" cy="782301"/>
          </a:xfrm>
          <a:prstGeom prst="rect">
            <a:avLst/>
          </a:prstGeom>
        </p:spPr>
      </p:pic>
      <p:sp>
        <p:nvSpPr>
          <p:cNvPr id="3" name="内容占位符 1">
            <a:extLst>
              <a:ext uri="{FF2B5EF4-FFF2-40B4-BE49-F238E27FC236}">
                <a16:creationId xmlns:a16="http://schemas.microsoft.com/office/drawing/2014/main" id="{F6B2D7AB-0922-8C7F-F040-B90755C69517}"/>
              </a:ext>
            </a:extLst>
          </p:cNvPr>
          <p:cNvSpPr txBox="1">
            <a:spLocks/>
          </p:cNvSpPr>
          <p:nvPr/>
        </p:nvSpPr>
        <p:spPr bwMode="auto">
          <a:xfrm>
            <a:off x="360854" y="2243685"/>
            <a:ext cx="11485848" cy="19538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tabLst>
                <a:tab pos="6007100" algn="l"/>
                <a:tab pos="9861550" algn="l"/>
              </a:tabLs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 I have got a stamp from 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China.	2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He has got a yellow cap.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tabLst>
                <a:tab pos="6007100" algn="l"/>
                <a:tab pos="9861550" algn="l"/>
              </a:tabLs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There is a cinema in the 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town.	4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There is a library.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tabLst>
                <a:tab pos="6007100" algn="l"/>
                <a:tab pos="9861550" algn="l"/>
              </a:tabLs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 There is a bus stop.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>
            <a:extLst>
              <a:ext uri="{FF2B5EF4-FFF2-40B4-BE49-F238E27FC236}">
                <a16:creationId xmlns:a16="http://schemas.microsoft.com/office/drawing/2014/main" id="{4029B845-A278-13E0-B657-522E28BA35D1}"/>
              </a:ext>
            </a:extLst>
          </p:cNvPr>
          <p:cNvSpPr txBox="1">
            <a:spLocks/>
          </p:cNvSpPr>
          <p:nvPr/>
        </p:nvSpPr>
        <p:spPr bwMode="auto">
          <a:xfrm>
            <a:off x="360854" y="566951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       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        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      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      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C5C1B32C-ED25-83A2-DAA1-CB3256FDEE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598" y="4362722"/>
            <a:ext cx="10657184" cy="1336285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E21EDB0E-AE08-BDD6-56E2-5A92FB74C2D5}"/>
              </a:ext>
            </a:extLst>
          </p:cNvPr>
          <p:cNvSpPr txBox="1"/>
          <p:nvPr/>
        </p:nvSpPr>
        <p:spPr>
          <a:xfrm>
            <a:off x="1360262" y="5796464"/>
            <a:ext cx="41446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endParaRPr lang="zh-CN" altLang="en-US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7D48397E-3692-D5D7-C82C-8B2B05293A31}"/>
              </a:ext>
            </a:extLst>
          </p:cNvPr>
          <p:cNvSpPr txBox="1"/>
          <p:nvPr/>
        </p:nvSpPr>
        <p:spPr>
          <a:xfrm>
            <a:off x="3648606" y="5804552"/>
            <a:ext cx="41446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endParaRPr lang="zh-CN" altLang="en-US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60A03AD7-AFEE-2046-5218-EC8393B92885}"/>
              </a:ext>
            </a:extLst>
          </p:cNvPr>
          <p:cNvSpPr txBox="1"/>
          <p:nvPr/>
        </p:nvSpPr>
        <p:spPr>
          <a:xfrm>
            <a:off x="6063605" y="5807370"/>
            <a:ext cx="41446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endParaRPr lang="zh-CN" altLang="en-US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2BC56EB2-BC9F-A328-6999-3EC97BCD2A97}"/>
              </a:ext>
            </a:extLst>
          </p:cNvPr>
          <p:cNvSpPr txBox="1"/>
          <p:nvPr/>
        </p:nvSpPr>
        <p:spPr>
          <a:xfrm>
            <a:off x="8291594" y="5801223"/>
            <a:ext cx="41446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endParaRPr lang="zh-CN" altLang="en-US"/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02113EFE-F6A9-C67D-161A-78D4E122AE84}"/>
              </a:ext>
            </a:extLst>
          </p:cNvPr>
          <p:cNvSpPr txBox="1"/>
          <p:nvPr/>
        </p:nvSpPr>
        <p:spPr>
          <a:xfrm>
            <a:off x="10520028" y="5795587"/>
            <a:ext cx="48936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1" grpId="0"/>
      <p:bldP spid="13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>
            <a:extLst>
              <a:ext uri="{FF2B5EF4-FFF2-40B4-BE49-F238E27FC236}">
                <a16:creationId xmlns:a16="http://schemas.microsoft.com/office/drawing/2014/main" id="{C74580CD-95DB-E971-26B7-242ECFDEEF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139984"/>
            <a:ext cx="11485848" cy="4534831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选出每组中不同类的一项。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675132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en-US" altLang="zh-CN" sz="1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stamp	B. theatre	C. library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675132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bus	B. car	C. station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675132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eighty	B.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kilometres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C. ten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675132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want	B. collect	C. hair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675132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English	B. green	C. yellow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675132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speak	B. Houston	C. visit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CDCB09AE-D9C6-E093-42B1-80B80C34C53C}"/>
              </a:ext>
            </a:extLst>
          </p:cNvPr>
          <p:cNvSpPr txBox="1"/>
          <p:nvPr/>
        </p:nvSpPr>
        <p:spPr>
          <a:xfrm>
            <a:off x="963382" y="1897576"/>
            <a:ext cx="51452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endParaRPr lang="zh-CN" altLang="en-US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45BE80DA-1569-57F7-CDFE-5E3984605AD4}"/>
              </a:ext>
            </a:extLst>
          </p:cNvPr>
          <p:cNvSpPr txBox="1"/>
          <p:nvPr/>
        </p:nvSpPr>
        <p:spPr>
          <a:xfrm>
            <a:off x="965054" y="2528156"/>
            <a:ext cx="51452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F2129C37-FE13-3949-E7A2-7894144900DA}"/>
              </a:ext>
            </a:extLst>
          </p:cNvPr>
          <p:cNvSpPr txBox="1"/>
          <p:nvPr/>
        </p:nvSpPr>
        <p:spPr>
          <a:xfrm>
            <a:off x="963382" y="3193812"/>
            <a:ext cx="51452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BBA278B7-6752-38FE-2576-465DAE883C09}"/>
              </a:ext>
            </a:extLst>
          </p:cNvPr>
          <p:cNvSpPr txBox="1"/>
          <p:nvPr/>
        </p:nvSpPr>
        <p:spPr>
          <a:xfrm>
            <a:off x="965054" y="3815508"/>
            <a:ext cx="51452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endParaRPr lang="zh-CN" altLang="en-US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214676D4-8650-C820-8C00-C5632EB3FC06}"/>
              </a:ext>
            </a:extLst>
          </p:cNvPr>
          <p:cNvSpPr txBox="1"/>
          <p:nvPr/>
        </p:nvSpPr>
        <p:spPr>
          <a:xfrm>
            <a:off x="965054" y="4454788"/>
            <a:ext cx="51452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endParaRPr lang="zh-CN" altLang="en-US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10C61064-BCAA-6CB7-E364-3A04B4602C2F}"/>
              </a:ext>
            </a:extLst>
          </p:cNvPr>
          <p:cNvSpPr txBox="1"/>
          <p:nvPr/>
        </p:nvSpPr>
        <p:spPr>
          <a:xfrm>
            <a:off x="965054" y="5085184"/>
            <a:ext cx="51452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2500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570AB2-AE46-6401-B7D0-8435E4A1BC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>
            <a:extLst>
              <a:ext uri="{FF2B5EF4-FFF2-40B4-BE49-F238E27FC236}">
                <a16:creationId xmlns:a16="http://schemas.microsoft.com/office/drawing/2014/main" id="{A801CA47-3E72-78A3-1E20-D428FD0DCC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556792"/>
            <a:ext cx="11485848" cy="3242170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选择合适的内容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补全句子。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is/are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 eighty thousand people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Has/Have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 pen friend got a green and yellow kite?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Has/Have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got a computer?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many/How much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are there in the town?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DC9198BB-81D9-8F5D-1AD6-C22E56D5CBD8}"/>
              </a:ext>
            </a:extLst>
          </p:cNvPr>
          <p:cNvSpPr txBox="1"/>
          <p:nvPr/>
        </p:nvSpPr>
        <p:spPr>
          <a:xfrm>
            <a:off x="1846734" y="2324848"/>
            <a:ext cx="100811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are</a:t>
            </a:r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83302C33-D9F4-4DD6-7188-058D4DF91744}"/>
              </a:ext>
            </a:extLst>
          </p:cNvPr>
          <p:cNvSpPr txBox="1"/>
          <p:nvPr/>
        </p:nvSpPr>
        <p:spPr>
          <a:xfrm>
            <a:off x="875462" y="2968315"/>
            <a:ext cx="100811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Has</a:t>
            </a:r>
            <a:endParaRPr lang="zh-CN" altLang="en-US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FF897FFB-6009-830C-DFEB-69210FE1A88B}"/>
              </a:ext>
            </a:extLst>
          </p:cNvPr>
          <p:cNvSpPr txBox="1"/>
          <p:nvPr/>
        </p:nvSpPr>
        <p:spPr>
          <a:xfrm>
            <a:off x="866670" y="3610574"/>
            <a:ext cx="100811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Have</a:t>
            </a:r>
            <a:endParaRPr lang="zh-CN" altLang="en-US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10343C25-E6A7-2FB4-3CA8-999D581D92EF}"/>
              </a:ext>
            </a:extLst>
          </p:cNvPr>
          <p:cNvSpPr txBox="1"/>
          <p:nvPr/>
        </p:nvSpPr>
        <p:spPr>
          <a:xfrm>
            <a:off x="878933" y="4192851"/>
            <a:ext cx="197591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How many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9825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8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F04B78-15DA-946C-BB2C-BEE22BFADD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0C2DD1A1-81F4-4D2E-B158-97B6052041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873762"/>
            <a:ext cx="11485848" cy="1953868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单项选择。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 father often goes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0688" algn="l"/>
                <a:tab pos="7259638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swim	B. swimming	C. swims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25课外拓展提优-通.eps" descr="id:2147491759;FounderCES">
            <a:extLst>
              <a:ext uri="{FF2B5EF4-FFF2-40B4-BE49-F238E27FC236}">
                <a16:creationId xmlns:a16="http://schemas.microsoft.com/office/drawing/2014/main" id="{25F9F7F7-C32D-1C24-8785-13298D36F4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3" y="1016111"/>
            <a:ext cx="7222905" cy="767588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6953ACE1-0732-0238-698F-27F131F05CF1}"/>
              </a:ext>
            </a:extLst>
          </p:cNvPr>
          <p:cNvSpPr txBox="1"/>
          <p:nvPr/>
        </p:nvSpPr>
        <p:spPr>
          <a:xfrm>
            <a:off x="978523" y="2618360"/>
            <a:ext cx="50817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endParaRPr lang="zh-CN" altLang="en-US"/>
          </a:p>
        </p:txBody>
      </p:sp>
      <p:sp>
        <p:nvSpPr>
          <p:cNvPr id="3" name="内容占位符 1">
            <a:extLst>
              <a:ext uri="{FF2B5EF4-FFF2-40B4-BE49-F238E27FC236}">
                <a16:creationId xmlns:a16="http://schemas.microsoft.com/office/drawing/2014/main" id="{9D9C9681-E41E-FF65-1CC2-4F172FDB1436}"/>
              </a:ext>
            </a:extLst>
          </p:cNvPr>
          <p:cNvSpPr txBox="1">
            <a:spLocks/>
          </p:cNvSpPr>
          <p:nvPr/>
        </p:nvSpPr>
        <p:spPr bwMode="auto">
          <a:xfrm>
            <a:off x="360854" y="3799328"/>
            <a:ext cx="11485848" cy="130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 ago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tabLst>
                <a:tab pos="4230688" algn="l"/>
                <a:tab pos="7259638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stopped	B. stop	C. stops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FE02412F-1714-B76D-21AE-84DFC420852B}"/>
              </a:ext>
            </a:extLst>
          </p:cNvPr>
          <p:cNvSpPr txBox="1"/>
          <p:nvPr/>
        </p:nvSpPr>
        <p:spPr>
          <a:xfrm>
            <a:off x="957933" y="3919312"/>
            <a:ext cx="60076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0229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E8A07B69-BCCF-CE63-D158-5F10F1E519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908720"/>
            <a:ext cx="11485848" cy="3892861"/>
          </a:xfrm>
        </p:spPr>
        <p:txBody>
          <a:bodyPr/>
          <a:lstStyle/>
          <a:p>
            <a:pPr hangingPunct="0">
              <a:tabLst>
                <a:tab pos="4398963" algn="l"/>
                <a:tab pos="7351713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you got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letters from your mother?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398963" algn="l"/>
                <a:tab pos="7351713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some	B. a	C. any</a:t>
            </a:r>
          </a:p>
          <a:p>
            <a:pPr eaLnBrk="1" hangingPunct="0">
              <a:tabLst>
                <a:tab pos="4398963" algn="l"/>
                <a:tab pos="7351713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Shanghai?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in the east of China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tabLst>
                <a:tab pos="4398963" algn="l"/>
                <a:tab pos="7351713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What	B. How	C. Where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398963" algn="l"/>
                <a:tab pos="7351713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 river?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about ten kilometres long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398963" algn="l"/>
                <a:tab pos="7351713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How old	B. How long	C. How many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8F156DD7-B8B0-14BE-0739-6FB7B4C7400D}"/>
              </a:ext>
            </a:extLst>
          </p:cNvPr>
          <p:cNvSpPr txBox="1"/>
          <p:nvPr/>
        </p:nvSpPr>
        <p:spPr>
          <a:xfrm>
            <a:off x="945798" y="1028704"/>
            <a:ext cx="54089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2D9C9B42-63D8-C526-5BD4-5130579927C1}"/>
              </a:ext>
            </a:extLst>
          </p:cNvPr>
          <p:cNvSpPr txBox="1"/>
          <p:nvPr/>
        </p:nvSpPr>
        <p:spPr>
          <a:xfrm>
            <a:off x="954590" y="2304304"/>
            <a:ext cx="53210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5201CFCF-889C-B320-B147-F4F54F604301}"/>
              </a:ext>
            </a:extLst>
          </p:cNvPr>
          <p:cNvSpPr txBox="1"/>
          <p:nvPr/>
        </p:nvSpPr>
        <p:spPr>
          <a:xfrm>
            <a:off x="965054" y="3580140"/>
            <a:ext cx="44963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0952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6BCCC821-49F5-A745-71B5-5815856091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5827493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根据图片提示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补全对话。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are you doing?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359410" hangingPunct="0">
              <a:tabLst>
                <a:tab pos="4231005" algn="l"/>
                <a:tab pos="81915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am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endParaRPr lang="en-US" altLang="zh-CN" dirty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often do at the Spring Festival?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360363"/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often eat dumplings and watch TV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tabLst>
                <a:tab pos="4231005" algn="l"/>
                <a:tab pos="8191500" algn="l"/>
              </a:tabLst>
            </a:pPr>
            <a:endParaRPr lang="en-US" altLang="zh-CN" dirty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tabLst>
                <a:tab pos="4231005" algn="l"/>
                <a:tab pos="8191500" algn="l"/>
              </a:tabLst>
            </a:pPr>
            <a:r>
              <a:rPr lang="en-US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your hobby?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hobby 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er179.jpg" descr="id:2147495425;FounderCES">
            <a:extLst>
              <a:ext uri="{FF2B5EF4-FFF2-40B4-BE49-F238E27FC236}">
                <a16:creationId xmlns:a16="http://schemas.microsoft.com/office/drawing/2014/main" id="{BFA11E2E-0DF8-A69D-50AA-18004295C9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65174" y="736656"/>
            <a:ext cx="1212215" cy="1718945"/>
          </a:xfrm>
          <a:prstGeom prst="rect">
            <a:avLst/>
          </a:prstGeom>
        </p:spPr>
      </p:pic>
      <p:pic>
        <p:nvPicPr>
          <p:cNvPr id="6" name="er180.jpg" descr="id:2147495432;FounderCES">
            <a:extLst>
              <a:ext uri="{FF2B5EF4-FFF2-40B4-BE49-F238E27FC236}">
                <a16:creationId xmlns:a16="http://schemas.microsoft.com/office/drawing/2014/main" id="{0012E793-74EE-0256-5A67-6A20D5E57C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47534" y="2894691"/>
            <a:ext cx="1651094" cy="1540149"/>
          </a:xfrm>
          <a:prstGeom prst="rect">
            <a:avLst/>
          </a:prstGeom>
        </p:spPr>
      </p:pic>
      <p:pic>
        <p:nvPicPr>
          <p:cNvPr id="4" name="er181.jpg" descr="id:2147495439;FounderCES">
            <a:extLst>
              <a:ext uri="{FF2B5EF4-FFF2-40B4-BE49-F238E27FC236}">
                <a16:creationId xmlns:a16="http://schemas.microsoft.com/office/drawing/2014/main" id="{454E27C6-5AF0-F2C2-81BF-771551D836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69896" y="5033293"/>
            <a:ext cx="1406369" cy="1508934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AF8073F0-C3E6-392E-9919-2184DC08A041}"/>
              </a:ext>
            </a:extLst>
          </p:cNvPr>
          <p:cNvSpPr txBox="1"/>
          <p:nvPr/>
        </p:nvSpPr>
        <p:spPr>
          <a:xfrm>
            <a:off x="1937276" y="2043264"/>
            <a:ext cx="293379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flying    a      kite</a:t>
            </a:r>
            <a:endParaRPr lang="zh-CN" altLang="en-US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AAA6F164-8829-1850-B9BC-E9DCF49B94ED}"/>
              </a:ext>
            </a:extLst>
          </p:cNvPr>
          <p:cNvSpPr txBox="1"/>
          <p:nvPr/>
        </p:nvSpPr>
        <p:spPr>
          <a:xfrm>
            <a:off x="1153030" y="3380000"/>
            <a:ext cx="108012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What</a:t>
            </a:r>
            <a:endParaRPr lang="zh-CN" altLang="en-US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3085D707-7281-366F-AA26-EA10524D6B8E}"/>
              </a:ext>
            </a:extLst>
          </p:cNvPr>
          <p:cNvSpPr txBox="1"/>
          <p:nvPr/>
        </p:nvSpPr>
        <p:spPr>
          <a:xfrm>
            <a:off x="1170614" y="5310000"/>
            <a:ext cx="108012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What</a:t>
            </a:r>
            <a:endParaRPr lang="zh-CN" altLang="en-US"/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8383B849-1217-D0FA-EB39-22982428C3C9}"/>
              </a:ext>
            </a:extLst>
          </p:cNvPr>
          <p:cNvSpPr txBox="1"/>
          <p:nvPr/>
        </p:nvSpPr>
        <p:spPr>
          <a:xfrm>
            <a:off x="3088454" y="5877318"/>
            <a:ext cx="358281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riding   bicycles/bikes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6180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2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FAAA2ABE-E16F-B1D8-4197-EFEA1DE23C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738416"/>
            <a:ext cx="11485848" cy="5719194"/>
          </a:xfrm>
        </p:spPr>
        <p:txBody>
          <a:bodyPr/>
          <a:lstStyle/>
          <a:p>
            <a:pPr hangingPunct="0">
              <a:lnSpc>
                <a:spcPct val="140000"/>
              </a:lnSpc>
              <a:tabLst>
                <a:tab pos="4231005" algn="l"/>
                <a:tab pos="8191500" algn="l"/>
              </a:tabLst>
            </a:pP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 从方框中选择合适的句子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补全对话。</a:t>
            </a: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tabLst>
                <a:tab pos="4231005" algn="l"/>
                <a:tab pos="8191500" algn="l"/>
              </a:tabLst>
            </a:pP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John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Hi, Amy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tabLst>
                <a:tab pos="4231005" algn="l"/>
                <a:tab pos="8191500" algn="l"/>
              </a:tabLst>
            </a:pP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Hi, John. This is my friend Daming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tabLst>
                <a:tab pos="4231005" algn="l"/>
                <a:tab pos="8191500" algn="l"/>
              </a:tabLst>
            </a:pP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John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40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40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tabLst>
                <a:tab pos="4231005" algn="l"/>
                <a:tab pos="8191500" algn="l"/>
              </a:tabLst>
            </a:pP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is from China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tabLst>
                <a:tab pos="4231005" algn="l"/>
                <a:tab pos="8191500" algn="l"/>
              </a:tabLst>
            </a:pP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John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Hello, Daming. I’m from the UK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tabLst>
                <a:tab pos="4231005" algn="l"/>
                <a:tab pos="8191500" algn="l"/>
              </a:tabLst>
            </a:pPr>
            <a:r>
              <a:rPr lang="en-US" altLang="zh-CN" sz="240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40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you speak English?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</a:p>
          <a:p>
            <a:pPr hangingPunct="0">
              <a:lnSpc>
                <a:spcPct val="140000"/>
              </a:lnSpc>
              <a:tabLst>
                <a:tab pos="4231005" algn="l"/>
                <a:tab pos="8191500" algn="l"/>
              </a:tabLst>
            </a:pP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Daming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40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40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ea typeface="宋体" panose="02010600030101010101" pitchFamily="2" charset="-122"/>
                <a:cs typeface="Times New Roman" panose="02020603050405020304" pitchFamily="18" charset="0"/>
              </a:rPr>
              <a:t> ______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tabLst>
                <a:tab pos="4231005" algn="l"/>
                <a:tab pos="8191500" algn="l"/>
              </a:tabLst>
            </a:pP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John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 English is good. </a:t>
            </a:r>
            <a:r>
              <a:rPr lang="en-US" altLang="zh-CN" sz="240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40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ea typeface="宋体" panose="02010600030101010101" pitchFamily="2" charset="-122"/>
                <a:cs typeface="Times New Roman" panose="02020603050405020304" pitchFamily="18" charset="0"/>
              </a:rPr>
              <a:t> ______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tabLst>
                <a:tab pos="4231005" algn="l"/>
                <a:tab pos="8191500" algn="l"/>
              </a:tabLst>
            </a:pP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Daming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 of course. This is my address in China. </a:t>
            </a:r>
            <a:r>
              <a:rPr lang="en-US" altLang="zh-CN" sz="240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40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ea typeface="宋体" panose="02010600030101010101" pitchFamily="2" charset="-122"/>
                <a:cs typeface="Times New Roman" panose="02020603050405020304" pitchFamily="18" charset="0"/>
              </a:rPr>
              <a:t> ______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tabLst>
                <a:tab pos="4231005" algn="l"/>
                <a:tab pos="8191500" algn="l"/>
              </a:tabLst>
            </a:pP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John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 I will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</a:p>
        </p:txBody>
      </p:sp>
      <p:sp>
        <p:nvSpPr>
          <p:cNvPr id="3" name="内容占位符 1">
            <a:extLst>
              <a:ext uri="{FF2B5EF4-FFF2-40B4-BE49-F238E27FC236}">
                <a16:creationId xmlns:a16="http://schemas.microsoft.com/office/drawing/2014/main" id="{671E4FC0-7B12-4A49-FBF9-178449EBA54E}"/>
              </a:ext>
            </a:extLst>
          </p:cNvPr>
          <p:cNvSpPr txBox="1">
            <a:spLocks/>
          </p:cNvSpPr>
          <p:nvPr/>
        </p:nvSpPr>
        <p:spPr bwMode="auto">
          <a:xfrm>
            <a:off x="6887294" y="1443256"/>
            <a:ext cx="5158288" cy="2616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tabLst>
                <a:tab pos="4231005" algn="l"/>
                <a:tab pos="819150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Will you write letters to me?</a:t>
            </a: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tabLst>
                <a:tab pos="4231005" algn="l"/>
                <a:tab pos="819150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Can you be my pen friend?</a:t>
            </a: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tabLst>
                <a:tab pos="4231005" algn="l"/>
                <a:tab pos="819150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Yes, I can speak some English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tabLst>
                <a:tab pos="4231005" algn="l"/>
                <a:tab pos="819150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Where is he from?</a:t>
            </a: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tabLst>
                <a:tab pos="4231005" algn="l"/>
                <a:tab pos="819150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E. Pleased to meet you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90B47AEB-726F-FF1B-CE7E-3074662075D5}"/>
              </a:ext>
            </a:extLst>
          </p:cNvPr>
          <p:cNvSpPr/>
          <p:nvPr/>
        </p:nvSpPr>
        <p:spPr bwMode="auto">
          <a:xfrm>
            <a:off x="6887294" y="1561456"/>
            <a:ext cx="4320480" cy="2498607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400" kern="100" dirty="0">
              <a:solidFill>
                <a:srgbClr val="FF0000"/>
              </a:solidFill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8DCBC44A-5D27-DD6E-79E0-C352C4BA698B}"/>
              </a:ext>
            </a:extLst>
          </p:cNvPr>
          <p:cNvSpPr txBox="1"/>
          <p:nvPr/>
        </p:nvSpPr>
        <p:spPr>
          <a:xfrm>
            <a:off x="2053614" y="2384312"/>
            <a:ext cx="89047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  <a:effectLst/>
              </a:rPr>
              <a:t>D</a:t>
            </a:r>
            <a:endParaRPr lang="zh-CN" altLang="en-US" sz="2400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25E371DD-53AB-B163-4925-4B317ADF2781}"/>
              </a:ext>
            </a:extLst>
          </p:cNvPr>
          <p:cNvSpPr txBox="1"/>
          <p:nvPr/>
        </p:nvSpPr>
        <p:spPr>
          <a:xfrm>
            <a:off x="1054470" y="3906768"/>
            <a:ext cx="62881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  <a:effectLst/>
              </a:rPr>
              <a:t>E</a:t>
            </a:r>
            <a:endParaRPr lang="zh-CN" altLang="en-US" sz="240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20925BEC-3A89-054C-9CBF-38E82A9977E0}"/>
              </a:ext>
            </a:extLst>
          </p:cNvPr>
          <p:cNvSpPr txBox="1"/>
          <p:nvPr/>
        </p:nvSpPr>
        <p:spPr>
          <a:xfrm>
            <a:off x="2530238" y="4451476"/>
            <a:ext cx="50405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endParaRPr lang="zh-CN" altLang="en-US" sz="240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979791CA-09E0-C007-4BD8-AB421F1629AE}"/>
              </a:ext>
            </a:extLst>
          </p:cNvPr>
          <p:cNvSpPr txBox="1"/>
          <p:nvPr/>
        </p:nvSpPr>
        <p:spPr>
          <a:xfrm>
            <a:off x="4852782" y="4959981"/>
            <a:ext cx="50405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endParaRPr lang="zh-CN" altLang="en-US" sz="2400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8BDEE433-8E33-8A8B-FA78-C152BAAD60F0}"/>
              </a:ext>
            </a:extLst>
          </p:cNvPr>
          <p:cNvSpPr txBox="1"/>
          <p:nvPr/>
        </p:nvSpPr>
        <p:spPr>
          <a:xfrm>
            <a:off x="7931982" y="5467334"/>
            <a:ext cx="50405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endParaRPr lang="zh-CN" altLang="en-US" sz="2400"/>
          </a:p>
        </p:txBody>
      </p:sp>
    </p:spTree>
    <p:extLst>
      <p:ext uri="{BB962C8B-B14F-4D97-AF65-F5344CB8AC3E}">
        <p14:creationId xmlns:p14="http://schemas.microsoft.com/office/powerpoint/2010/main" val="2898485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7" grpId="0"/>
      <p:bldP spid="9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7E6803-5DB5-2E51-87FF-60149A5A6D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276C2914-67A6-B63C-68E2-3931C3EBCC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448402"/>
            <a:ext cx="11485848" cy="5067798"/>
          </a:xfrm>
        </p:spPr>
        <p:txBody>
          <a:bodyPr/>
          <a:lstStyle/>
          <a:p>
            <a:pPr hangingPunct="0">
              <a:lnSpc>
                <a:spcPct val="140000"/>
              </a:lnSpc>
              <a:tabLst>
                <a:tab pos="4231005" algn="l"/>
                <a:tab pos="8191500" algn="l"/>
              </a:tabLst>
            </a:pP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七、 阅读短文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判断句子正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误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lnSpc>
                <a:spcPct val="140000"/>
              </a:lnSpc>
              <a:tabLst>
                <a:tab pos="4231005" algn="l"/>
                <a:tab pos="8191500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love this festival. We all go to see the dragon boat race. We eat </a:t>
            </a:r>
            <a:r>
              <a:rPr lang="en-US" altLang="zh-CN" sz="26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zongzi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It’s very delicious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718185" algn="just" defTabSz="914400" rtl="0" eaLnBrk="1" fontAlgn="base" latinLnBrk="0" hangingPunct="0">
              <a:lnSpc>
                <a:spcPct val="14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231005" algn="l"/>
                <a:tab pos="8191500" algn="l"/>
              </a:tabLst>
              <a:defRPr/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mother loves this festival. She makes moon cakes. Her cakes are delicious. My father likes this festival too. He sings moon songs. His songs are very good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2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</a:p>
          <a:p>
            <a:pPr marL="0" marR="0" lvl="0" indent="718185" algn="just" defTabSz="914400" rtl="0" eaLnBrk="1" fontAlgn="base" latinLnBrk="0" hangingPunct="0">
              <a:lnSpc>
                <a:spcPct val="14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231005" algn="l"/>
                <a:tab pos="8191500" algn="l"/>
              </a:tabLst>
              <a:defRPr/>
            </a:pPr>
            <a:r>
              <a:rPr kumimoji="0" lang="en-US" altLang="zh-CN" sz="2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is my family. Our favourite festival is the Spring Festival. We have a special dinner, and we eat dumplings</a:t>
            </a:r>
            <a:r>
              <a:rPr kumimoji="0" lang="en-US" altLang="zh-CN" sz="2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kumimoji="0" lang="zh-CN" altLang="zh-CN" sz="2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718185" algn="just" defTabSz="914400" rtl="0" eaLnBrk="1" fontAlgn="base" latinLnBrk="0" hangingPunct="0">
              <a:lnSpc>
                <a:spcPct val="14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231005" algn="l"/>
                <a:tab pos="8191500" algn="l"/>
              </a:tabLst>
              <a:defRPr/>
            </a:pPr>
            <a:r>
              <a:rPr kumimoji="0" lang="en-US" altLang="zh-CN" sz="2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favourite festival is after the Spring Festival. It’s in the evening. There are lots of lanterns and dragon dances</a:t>
            </a:r>
            <a:r>
              <a:rPr kumimoji="0" lang="en-US" altLang="zh-CN" sz="2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kumimoji="0" lang="zh-CN" altLang="zh-CN" sz="2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自主探究提优-通.eps" descr="id:2147491794;FounderCES">
            <a:extLst>
              <a:ext uri="{FF2B5EF4-FFF2-40B4-BE49-F238E27FC236}">
                <a16:creationId xmlns:a16="http://schemas.microsoft.com/office/drawing/2014/main" id="{72473D63-2B10-443A-A716-788E0462FF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728322"/>
            <a:ext cx="8110616" cy="672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5590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418</Words>
  <Application>Microsoft Office PowerPoint</Application>
  <PresentationFormat>自定义</PresentationFormat>
  <Paragraphs>107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8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word</cp:lastModifiedBy>
  <cp:revision>363</cp:revision>
  <dcterms:created xsi:type="dcterms:W3CDTF">2020-11-06T05:24:00Z</dcterms:created>
  <dcterms:modified xsi:type="dcterms:W3CDTF">2025-06-10T09:50:09Z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